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43" r:id="rId3"/>
    <p:sldId id="353" r:id="rId4"/>
    <p:sldId id="354" r:id="rId5"/>
    <p:sldId id="348" r:id="rId6"/>
    <p:sldId id="344" r:id="rId7"/>
    <p:sldId id="349" r:id="rId8"/>
    <p:sldId id="292" r:id="rId9"/>
    <p:sldId id="351" r:id="rId10"/>
    <p:sldId id="293" r:id="rId11"/>
    <p:sldId id="352" r:id="rId12"/>
    <p:sldId id="294" r:id="rId13"/>
    <p:sldId id="295" r:id="rId14"/>
    <p:sldId id="303" r:id="rId15"/>
    <p:sldId id="350" r:id="rId16"/>
    <p:sldId id="304" r:id="rId17"/>
    <p:sldId id="33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  <a:srgbClr val="000099"/>
    <a:srgbClr val="800000"/>
    <a:srgbClr val="99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057E7-BBD7-4751-AC44-CEA77FCB02EA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13B76-2174-4DAA-9E99-93D7635EFB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571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E2C3C-0A7E-4DFE-BA20-4000A262BB4B}" type="datetimeFigureOut">
              <a:rPr lang="en-GB" smtClean="0"/>
              <a:pPr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ya.org.uk/knowledge-advice/safe-boating/keep-in-touch/Pages/safetrx.asp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72400" cy="1470025"/>
          </a:xfrm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GP14 Cruiser Training Course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216" y="3284984"/>
            <a:ext cx="6400800" cy="1752600"/>
          </a:xfrm>
        </p:spPr>
        <p:txBody>
          <a:bodyPr/>
          <a:lstStyle/>
          <a:p>
            <a:r>
              <a:rPr lang="en-GB" b="1" u="sng" dirty="0" smtClean="0">
                <a:solidFill>
                  <a:srgbClr val="0000FF"/>
                </a:solidFill>
              </a:rPr>
              <a:t>Shore Session/s</a:t>
            </a:r>
          </a:p>
          <a:p>
            <a:endParaRPr lang="en-GB" b="1" dirty="0">
              <a:solidFill>
                <a:srgbClr val="0000FF"/>
              </a:solidFill>
            </a:endParaRPr>
          </a:p>
          <a:p>
            <a:r>
              <a:rPr lang="en-GB" b="1" u="sng" dirty="0" smtClean="0">
                <a:solidFill>
                  <a:srgbClr val="0000FF"/>
                </a:solidFill>
              </a:rPr>
              <a:t>Communications &amp; Distress Signals</a:t>
            </a:r>
            <a:endParaRPr lang="en-GB" b="1" u="sng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59832" y="5805264"/>
            <a:ext cx="313085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GB" b="1" dirty="0"/>
              <a:t>Copyright Oliver L. Shaw,  </a:t>
            </a:r>
            <a:r>
              <a:rPr lang="en-GB" b="1" dirty="0" smtClean="0"/>
              <a:t>2019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363272" cy="4536504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Three broad types</a:t>
            </a:r>
          </a:p>
          <a:p>
            <a:pPr lvl="1"/>
            <a:r>
              <a:rPr lang="en-GB" b="1" dirty="0">
                <a:solidFill>
                  <a:srgbClr val="0000FF"/>
                </a:solidFill>
              </a:rPr>
              <a:t>Electronic Distress Signals</a:t>
            </a:r>
          </a:p>
          <a:p>
            <a:pPr lvl="1"/>
            <a:r>
              <a:rPr lang="en-GB" b="1" dirty="0" smtClean="0">
                <a:solidFill>
                  <a:srgbClr val="0000FF"/>
                </a:solidFill>
              </a:rPr>
              <a:t>Pyrotechnic Flares</a:t>
            </a:r>
          </a:p>
          <a:p>
            <a:pPr lvl="1"/>
            <a:r>
              <a:rPr lang="en-GB" b="1" dirty="0" smtClean="0">
                <a:solidFill>
                  <a:srgbClr val="0000FF"/>
                </a:solidFill>
              </a:rPr>
              <a:t>Others  </a:t>
            </a:r>
          </a:p>
          <a:p>
            <a:pPr lvl="2"/>
            <a:r>
              <a:rPr lang="en-GB" b="1" dirty="0" smtClean="0">
                <a:solidFill>
                  <a:srgbClr val="0000FF"/>
                </a:solidFill>
              </a:rPr>
              <a:t>Last resort,   for when nothing else is available,  e.g.</a:t>
            </a:r>
          </a:p>
          <a:p>
            <a:pPr lvl="3"/>
            <a:r>
              <a:rPr lang="en-GB" b="1" dirty="0" smtClean="0">
                <a:solidFill>
                  <a:srgbClr val="0000FF"/>
                </a:solidFill>
              </a:rPr>
              <a:t>Flames on vessel  (!!)</a:t>
            </a:r>
          </a:p>
          <a:p>
            <a:pPr lvl="3"/>
            <a:r>
              <a:rPr lang="en-GB" b="1" dirty="0" smtClean="0">
                <a:solidFill>
                  <a:srgbClr val="0000FF"/>
                </a:solidFill>
              </a:rPr>
              <a:t>Morse SOS,   by any method</a:t>
            </a:r>
          </a:p>
          <a:p>
            <a:pPr lvl="3"/>
            <a:r>
              <a:rPr lang="en-GB" b="1" dirty="0" smtClean="0">
                <a:solidFill>
                  <a:srgbClr val="0000FF"/>
                </a:solidFill>
              </a:rPr>
              <a:t>Slowly raising and lowering arms</a:t>
            </a:r>
          </a:p>
          <a:p>
            <a:pPr lvl="3"/>
            <a:r>
              <a:rPr lang="en-GB" b="1" dirty="0" smtClean="0">
                <a:solidFill>
                  <a:srgbClr val="0000FF"/>
                </a:solidFill>
              </a:rPr>
              <a:t>Continuous sounding of any gun or fog signal apparatus  </a:t>
            </a:r>
          </a:p>
          <a:p>
            <a:pPr lvl="3"/>
            <a:r>
              <a:rPr lang="en-GB" b="1" dirty="0" smtClean="0">
                <a:solidFill>
                  <a:srgbClr val="0000FF"/>
                </a:solidFill>
              </a:rPr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363272" cy="396044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Electronic Distress Signals</a:t>
            </a:r>
          </a:p>
          <a:p>
            <a:pPr lvl="1"/>
            <a:r>
              <a:rPr lang="en-GB" b="1" dirty="0" smtClean="0">
                <a:solidFill>
                  <a:srgbClr val="0000FF"/>
                </a:solidFill>
              </a:rPr>
              <a:t>The standard recommendation nowadays</a:t>
            </a:r>
          </a:p>
        </p:txBody>
      </p:sp>
    </p:spTree>
    <p:extLst>
      <p:ext uri="{BB962C8B-B14F-4D97-AF65-F5344CB8AC3E}">
        <p14:creationId xmlns:p14="http://schemas.microsoft.com/office/powerpoint/2010/main" val="63578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5328592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Pyrotechnic Flares</a:t>
            </a:r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Old and well proven technology</a:t>
            </a:r>
          </a:p>
          <a:p>
            <a:pPr lvl="1"/>
            <a:endParaRPr lang="en-GB" sz="11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Distress only (plus </a:t>
            </a:r>
            <a:r>
              <a:rPr lang="en-GB" sz="2400" b="1" u="sng" dirty="0" smtClean="0">
                <a:solidFill>
                  <a:srgbClr val="0000FF"/>
                </a:solidFill>
              </a:rPr>
              <a:t>white</a:t>
            </a:r>
            <a:r>
              <a:rPr lang="en-GB" sz="2400" b="1" dirty="0" smtClean="0">
                <a:solidFill>
                  <a:srgbClr val="0000FF"/>
                </a:solidFill>
              </a:rPr>
              <a:t> for collision avoidance)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endParaRPr lang="en-GB" sz="2400" b="1" dirty="0" smtClean="0">
              <a:solidFill>
                <a:srgbClr val="0000FF"/>
              </a:solidFill>
            </a:endParaRPr>
          </a:p>
          <a:p>
            <a:r>
              <a:rPr lang="en-GB" b="1" dirty="0" smtClean="0">
                <a:solidFill>
                  <a:srgbClr val="0000FF"/>
                </a:solidFill>
              </a:rPr>
              <a:t>Limitations / Problems</a:t>
            </a:r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May </a:t>
            </a:r>
            <a:r>
              <a:rPr lang="en-GB" sz="2400" b="1" u="sng" dirty="0" smtClean="0">
                <a:solidFill>
                  <a:srgbClr val="0000FF"/>
                </a:solidFill>
              </a:rPr>
              <a:t>or may not</a:t>
            </a:r>
            <a:r>
              <a:rPr lang="en-GB" sz="2400" b="1" dirty="0" smtClean="0">
                <a:solidFill>
                  <a:srgbClr val="0000FF"/>
                </a:solidFill>
              </a:rPr>
              <a:t> be seen</a:t>
            </a:r>
          </a:p>
          <a:p>
            <a:pPr lvl="2"/>
            <a:endParaRPr lang="en-GB" sz="900" b="1" dirty="0" smtClean="0"/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May </a:t>
            </a:r>
            <a:r>
              <a:rPr lang="en-GB" sz="2400" b="1" u="sng" dirty="0" smtClean="0">
                <a:solidFill>
                  <a:srgbClr val="0000FF"/>
                </a:solidFill>
              </a:rPr>
              <a:t>or may not</a:t>
            </a:r>
            <a:r>
              <a:rPr lang="en-GB" sz="2400" b="1" dirty="0" smtClean="0">
                <a:solidFill>
                  <a:srgbClr val="0000FF"/>
                </a:solidFill>
              </a:rPr>
              <a:t> be recognised even if seen</a:t>
            </a:r>
            <a:endParaRPr lang="en-GB" sz="2000" b="1" dirty="0" smtClean="0"/>
          </a:p>
          <a:p>
            <a:pPr lvl="2"/>
            <a:endParaRPr lang="en-GB" sz="900" b="1" dirty="0" smtClean="0"/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Very limited burn time</a:t>
            </a:r>
          </a:p>
          <a:p>
            <a:pPr lvl="2"/>
            <a:endParaRPr lang="en-GB" sz="900" b="1" dirty="0" smtClean="0"/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Potentially very dangerous</a:t>
            </a:r>
          </a:p>
          <a:p>
            <a:pPr lvl="2"/>
            <a:endParaRPr lang="en-GB" sz="900" b="1" dirty="0" smtClean="0"/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Only 3 year shelf life,  then very expensive to replace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Major problems of disposal at end of life</a:t>
            </a:r>
          </a:p>
        </p:txBody>
      </p:sp>
    </p:spTree>
    <p:extLst>
      <p:ext uri="{BB962C8B-B14F-4D97-AF65-F5344CB8AC3E}">
        <p14:creationId xmlns:p14="http://schemas.microsoft.com/office/powerpoint/2010/main" val="411858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363272" cy="5544616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Pyrotechnic Flares  -  Problems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May </a:t>
            </a:r>
            <a:r>
              <a:rPr lang="en-GB" sz="2400" b="1" u="sng" dirty="0" smtClean="0">
                <a:solidFill>
                  <a:srgbClr val="0000FF"/>
                </a:solidFill>
              </a:rPr>
              <a:t>or may not</a:t>
            </a:r>
            <a:r>
              <a:rPr lang="en-GB" sz="2400" b="1" dirty="0" smtClean="0">
                <a:solidFill>
                  <a:srgbClr val="0000FF"/>
                </a:solidFill>
              </a:rPr>
              <a:t> be seen</a:t>
            </a:r>
          </a:p>
          <a:p>
            <a:pPr lvl="2"/>
            <a:r>
              <a:rPr lang="en-GB" sz="2000" b="1" dirty="0" smtClean="0"/>
              <a:t>Short </a:t>
            </a:r>
            <a:r>
              <a:rPr lang="en-GB" sz="2000" b="1" dirty="0"/>
              <a:t>burn time</a:t>
            </a:r>
            <a:endParaRPr lang="en-GB" sz="2000" b="1" u="sng" dirty="0" smtClean="0"/>
          </a:p>
          <a:p>
            <a:pPr lvl="2"/>
            <a:r>
              <a:rPr lang="en-GB" sz="2000" b="1" u="sng" dirty="0" smtClean="0"/>
              <a:t>Pure chance whether anyone happens to be looking in the right direction</a:t>
            </a:r>
            <a:endParaRPr lang="en-GB" sz="2000" b="1" dirty="0" smtClean="0"/>
          </a:p>
          <a:p>
            <a:pPr lvl="2"/>
            <a:r>
              <a:rPr lang="en-GB" sz="2000" b="1" dirty="0" smtClean="0"/>
              <a:t>…  and visibility may be impaired by weather  -  including low cloud</a:t>
            </a:r>
          </a:p>
          <a:p>
            <a:pPr lvl="2"/>
            <a:endParaRPr lang="en-GB" sz="900" b="1" dirty="0" smtClean="0"/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May </a:t>
            </a:r>
            <a:r>
              <a:rPr lang="en-GB" sz="2400" b="1" u="sng" dirty="0" smtClean="0">
                <a:solidFill>
                  <a:srgbClr val="0000FF"/>
                </a:solidFill>
              </a:rPr>
              <a:t>or may not</a:t>
            </a:r>
            <a:r>
              <a:rPr lang="en-GB" sz="2400" b="1" dirty="0" smtClean="0">
                <a:solidFill>
                  <a:srgbClr val="0000FF"/>
                </a:solidFill>
              </a:rPr>
              <a:t> be recognised even if seen</a:t>
            </a:r>
          </a:p>
          <a:p>
            <a:pPr lvl="2"/>
            <a:r>
              <a:rPr lang="en-GB" sz="2000" b="1" dirty="0" smtClean="0"/>
              <a:t>Especially if only person to see it is a lay person</a:t>
            </a:r>
          </a:p>
          <a:p>
            <a:pPr lvl="2"/>
            <a:endParaRPr lang="en-GB" sz="900" b="1" dirty="0" smtClean="0"/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Very limited burn time</a:t>
            </a:r>
          </a:p>
          <a:p>
            <a:pPr lvl="2"/>
            <a:r>
              <a:rPr lang="en-GB" sz="2000" b="1" dirty="0" smtClean="0"/>
              <a:t>1 to 3 minutes,  depending on type of flare</a:t>
            </a:r>
          </a:p>
          <a:p>
            <a:pPr lvl="2"/>
            <a:endParaRPr lang="en-GB" sz="900" b="1" dirty="0" smtClean="0"/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Potentially very dangerous</a:t>
            </a:r>
          </a:p>
          <a:p>
            <a:pPr lvl="2"/>
            <a:r>
              <a:rPr lang="en-GB" sz="2000" b="1" dirty="0" smtClean="0"/>
              <a:t>Especially if flare malfunctions</a:t>
            </a:r>
          </a:p>
          <a:p>
            <a:pPr lvl="3"/>
            <a:r>
              <a:rPr lang="en-GB" sz="1900" b="1" dirty="0" smtClean="0"/>
              <a:t>Has happened even when well within date</a:t>
            </a:r>
          </a:p>
          <a:p>
            <a:pPr lvl="2"/>
            <a:r>
              <a:rPr lang="en-GB" sz="2000" b="1" dirty="0" smtClean="0"/>
              <a:t>Fire / explosion / burns / shooting oneself;   all possible  -  </a:t>
            </a:r>
            <a:r>
              <a:rPr lang="en-GB" sz="2000" b="1" u="sng" dirty="0" smtClean="0"/>
              <a:t>and all have happened</a:t>
            </a:r>
            <a:r>
              <a:rPr lang="en-GB" sz="2000" b="1" dirty="0" smtClean="0"/>
              <a:t>!</a:t>
            </a:r>
          </a:p>
          <a:p>
            <a:pPr lvl="3"/>
            <a:r>
              <a:rPr lang="en-GB" sz="1900" b="1" dirty="0" smtClean="0"/>
              <a:t>Even with professionally trained and expert users!</a:t>
            </a:r>
          </a:p>
          <a:p>
            <a:pPr lvl="2"/>
            <a:endParaRPr lang="en-GB" sz="900" b="1" dirty="0" smtClean="0"/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Only 3 year shelf life,  then very expensive to replace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400" b="1" dirty="0" smtClean="0">
                <a:solidFill>
                  <a:srgbClr val="0000FF"/>
                </a:solidFill>
              </a:rPr>
              <a:t>Major problems of disposal at end of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256584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Pyrotechnic Flares</a:t>
            </a:r>
          </a:p>
          <a:p>
            <a:pPr lvl="1"/>
            <a:r>
              <a:rPr lang="en-GB" b="1" dirty="0" smtClean="0">
                <a:solidFill>
                  <a:srgbClr val="0000FF"/>
                </a:solidFill>
              </a:rPr>
              <a:t>Problems</a:t>
            </a:r>
          </a:p>
          <a:p>
            <a:pPr lvl="2"/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Distress only (plus </a:t>
            </a:r>
            <a:r>
              <a:rPr lang="en-GB" sz="2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white</a:t>
            </a:r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for collision avoidance)</a:t>
            </a:r>
          </a:p>
          <a:p>
            <a:pPr lvl="2"/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May </a:t>
            </a:r>
            <a:r>
              <a:rPr lang="en-GB" sz="2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 may not</a:t>
            </a:r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be seen</a:t>
            </a:r>
          </a:p>
          <a:p>
            <a:pPr lvl="2"/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May </a:t>
            </a:r>
            <a:r>
              <a:rPr lang="en-GB" sz="2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 may not</a:t>
            </a:r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be recognised even if seen</a:t>
            </a:r>
          </a:p>
          <a:p>
            <a:pPr lvl="2"/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Very limited burn time</a:t>
            </a:r>
          </a:p>
          <a:p>
            <a:pPr lvl="2"/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Potentially very dangerous</a:t>
            </a:r>
          </a:p>
          <a:p>
            <a:pPr lvl="2"/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Only 3 year shelf life,  then very expensive to replace</a:t>
            </a:r>
          </a:p>
          <a:p>
            <a:pPr lvl="2"/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Major problems of disposal at end of life</a:t>
            </a:r>
          </a:p>
          <a:p>
            <a:endParaRPr lang="en-GB" b="1" dirty="0" smtClean="0">
              <a:solidFill>
                <a:srgbClr val="0000FF"/>
              </a:solidFill>
            </a:endParaRPr>
          </a:p>
          <a:p>
            <a:r>
              <a:rPr lang="en-GB" b="1" dirty="0" smtClean="0">
                <a:solidFill>
                  <a:srgbClr val="0000FF"/>
                </a:solidFill>
              </a:rPr>
              <a:t>Electronic alternatives have many advantages!</a:t>
            </a:r>
            <a:endParaRPr lang="en-GB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363272" cy="5112568"/>
          </a:xfrm>
        </p:spPr>
        <p:txBody>
          <a:bodyPr>
            <a:normAutofit fontScale="77500" lnSpcReduction="20000"/>
          </a:bodyPr>
          <a:lstStyle/>
          <a:p>
            <a:r>
              <a:rPr lang="en-GB" sz="3000" b="1" dirty="0" smtClean="0">
                <a:solidFill>
                  <a:srgbClr val="0000FF"/>
                </a:solidFill>
              </a:rPr>
              <a:t>Electronic alternatives have many advantages!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300" b="1" dirty="0" smtClean="0">
                <a:solidFill>
                  <a:srgbClr val="0000FF"/>
                </a:solidFill>
              </a:rPr>
              <a:t>Potential for two-way communication</a:t>
            </a:r>
          </a:p>
          <a:p>
            <a:pPr lvl="2"/>
            <a:r>
              <a:rPr lang="en-GB" sz="1800" b="1" dirty="0" smtClean="0">
                <a:solidFill>
                  <a:srgbClr val="0000FF"/>
                </a:solidFill>
              </a:rPr>
              <a:t>So you then </a:t>
            </a:r>
            <a:r>
              <a:rPr lang="en-GB" sz="1800" b="1" u="sng" dirty="0" smtClean="0">
                <a:solidFill>
                  <a:srgbClr val="0000FF"/>
                </a:solidFill>
              </a:rPr>
              <a:t>know</a:t>
            </a:r>
            <a:r>
              <a:rPr lang="en-GB" sz="1800" b="1" dirty="0" smtClean="0">
                <a:solidFill>
                  <a:srgbClr val="0000FF"/>
                </a:solidFill>
              </a:rPr>
              <a:t> when call has been received</a:t>
            </a:r>
          </a:p>
          <a:p>
            <a:pPr lvl="2"/>
            <a:r>
              <a:rPr lang="en-GB" sz="1800" b="1" dirty="0" smtClean="0">
                <a:solidFill>
                  <a:srgbClr val="0000FF"/>
                </a:solidFill>
              </a:rPr>
              <a:t>And can discuss / liaise with Coastguard,  etc.</a:t>
            </a:r>
          </a:p>
          <a:p>
            <a:pPr lvl="1"/>
            <a:endParaRPr lang="en-GB" sz="18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300" b="1" dirty="0" smtClean="0">
                <a:solidFill>
                  <a:srgbClr val="0000FF"/>
                </a:solidFill>
              </a:rPr>
              <a:t>Relatively long transmitting time  </a:t>
            </a:r>
          </a:p>
          <a:p>
            <a:pPr lvl="2"/>
            <a:r>
              <a:rPr lang="en-GB" sz="2000" b="1" dirty="0" smtClean="0">
                <a:solidFill>
                  <a:srgbClr val="0000FF"/>
                </a:solidFill>
              </a:rPr>
              <a:t>EPIRB </a:t>
            </a:r>
            <a:r>
              <a:rPr lang="en-GB" sz="2000" b="1" dirty="0">
                <a:solidFill>
                  <a:srgbClr val="0000FF"/>
                </a:solidFill>
              </a:rPr>
              <a:t>at least 48 </a:t>
            </a:r>
            <a:r>
              <a:rPr lang="en-GB" sz="2000" b="1" dirty="0" smtClean="0">
                <a:solidFill>
                  <a:srgbClr val="0000FF"/>
                </a:solidFill>
              </a:rPr>
              <a:t>hours;   PLB at least 24 hours</a:t>
            </a:r>
          </a:p>
          <a:p>
            <a:pPr lvl="2"/>
            <a:r>
              <a:rPr lang="en-GB" sz="2000" b="1" dirty="0" smtClean="0">
                <a:solidFill>
                  <a:srgbClr val="0000FF"/>
                </a:solidFill>
              </a:rPr>
              <a:t>Handheld VHF radio typically several hours of two-way communication</a:t>
            </a:r>
          </a:p>
          <a:p>
            <a:pPr lvl="2"/>
            <a:r>
              <a:rPr lang="en-GB" sz="2000" b="1" dirty="0" smtClean="0">
                <a:solidFill>
                  <a:srgbClr val="0000FF"/>
                </a:solidFill>
              </a:rPr>
              <a:t>Not just a couple of minutes</a:t>
            </a:r>
          </a:p>
          <a:p>
            <a:pPr lvl="1"/>
            <a:endParaRPr lang="en-GB" sz="24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300" b="1" dirty="0" smtClean="0">
                <a:solidFill>
                  <a:srgbClr val="0000FF"/>
                </a:solidFill>
              </a:rPr>
              <a:t>No safety hazard </a:t>
            </a:r>
          </a:p>
          <a:p>
            <a:pPr lvl="2"/>
            <a:r>
              <a:rPr lang="en-GB" sz="2000" b="1" dirty="0" smtClean="0">
                <a:solidFill>
                  <a:srgbClr val="0000FF"/>
                </a:solidFill>
              </a:rPr>
              <a:t>(fire,  explosion,  burns,  shooting oneself,  etc)</a:t>
            </a:r>
          </a:p>
          <a:p>
            <a:pPr lvl="1"/>
            <a:endParaRPr lang="en-GB" sz="24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300" b="1" dirty="0" smtClean="0">
                <a:solidFill>
                  <a:srgbClr val="0000FF"/>
                </a:solidFill>
              </a:rPr>
              <a:t>Indefinite lifetime</a:t>
            </a:r>
          </a:p>
          <a:p>
            <a:pPr lvl="2"/>
            <a:r>
              <a:rPr lang="en-GB" sz="2000" b="1" dirty="0" smtClean="0">
                <a:solidFill>
                  <a:srgbClr val="0000FF"/>
                </a:solidFill>
              </a:rPr>
              <a:t>No need to replace every three years</a:t>
            </a:r>
          </a:p>
          <a:p>
            <a:pPr lvl="2"/>
            <a:r>
              <a:rPr lang="en-GB" sz="2000" b="1" dirty="0" smtClean="0">
                <a:solidFill>
                  <a:srgbClr val="0000FF"/>
                </a:solidFill>
              </a:rPr>
              <a:t>Just need periodic replacement of batteries</a:t>
            </a:r>
          </a:p>
          <a:p>
            <a:pPr lvl="2"/>
            <a:endParaRPr lang="en-GB" sz="20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300" b="1" dirty="0" smtClean="0">
                <a:solidFill>
                  <a:srgbClr val="0000FF"/>
                </a:solidFill>
              </a:rPr>
              <a:t>No end of life disposal problems</a:t>
            </a:r>
            <a:endParaRPr lang="en-GB" sz="23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Communications,  &amp; 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 fontScale="85000" lnSpcReduction="20000"/>
          </a:bodyPr>
          <a:lstStyle/>
          <a:p>
            <a:r>
              <a:rPr lang="en-GB" sz="2800" b="1" dirty="0" smtClean="0">
                <a:solidFill>
                  <a:srgbClr val="0000FF"/>
                </a:solidFill>
              </a:rPr>
              <a:t>By far the best </a:t>
            </a:r>
            <a:r>
              <a:rPr lang="en-GB" sz="2800" b="1" u="sng" dirty="0" smtClean="0">
                <a:solidFill>
                  <a:srgbClr val="0000FF"/>
                </a:solidFill>
              </a:rPr>
              <a:t>2-way</a:t>
            </a:r>
            <a:r>
              <a:rPr lang="en-GB" sz="2800" b="1" dirty="0" smtClean="0">
                <a:solidFill>
                  <a:srgbClr val="0000FF"/>
                </a:solidFill>
              </a:rPr>
              <a:t> </a:t>
            </a:r>
            <a:r>
              <a:rPr lang="en-GB" sz="2800" b="1" u="sng" dirty="0" smtClean="0">
                <a:solidFill>
                  <a:srgbClr val="0000FF"/>
                </a:solidFill>
              </a:rPr>
              <a:t>short range</a:t>
            </a:r>
            <a:r>
              <a:rPr lang="en-GB" sz="2800" b="1" dirty="0" smtClean="0">
                <a:solidFill>
                  <a:srgbClr val="0000FF"/>
                </a:solidFill>
              </a:rPr>
              <a:t> </a:t>
            </a:r>
            <a:r>
              <a:rPr lang="en-GB" sz="2800" b="1" u="sng" dirty="0" smtClean="0">
                <a:solidFill>
                  <a:srgbClr val="0000FF"/>
                </a:solidFill>
              </a:rPr>
              <a:t>communications</a:t>
            </a:r>
            <a:r>
              <a:rPr lang="en-GB" sz="2800" b="1" dirty="0" smtClean="0">
                <a:solidFill>
                  <a:srgbClr val="0000FF"/>
                </a:solidFill>
              </a:rPr>
              <a:t> system is a hand-held marine VHF.</a:t>
            </a:r>
          </a:p>
          <a:p>
            <a:pPr lvl="1"/>
            <a:endParaRPr lang="en-GB" sz="20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Can be used for distress communications,  but also for much else.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Ideally worn on the person;   if you go MOB,  a radio still in the boat may not be much help!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Entry level sets are currently around £60 (e.g. the cheapest of the Cobra range)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Market leaders are probably </a:t>
            </a:r>
            <a:r>
              <a:rPr lang="en-GB" sz="2000" b="1" dirty="0" err="1" smtClean="0">
                <a:solidFill>
                  <a:srgbClr val="0000FF"/>
                </a:solidFill>
              </a:rPr>
              <a:t>Icom</a:t>
            </a:r>
            <a:r>
              <a:rPr lang="en-GB" sz="2000" b="1" dirty="0" smtClean="0">
                <a:solidFill>
                  <a:srgbClr val="0000FF"/>
                </a:solidFill>
              </a:rPr>
              <a:t> (the professionals’ choice) and Standard Horizon (cheaper than </a:t>
            </a:r>
            <a:r>
              <a:rPr lang="en-GB" sz="2000" b="1" dirty="0" err="1" smtClean="0">
                <a:solidFill>
                  <a:srgbClr val="0000FF"/>
                </a:solidFill>
              </a:rPr>
              <a:t>Icom</a:t>
            </a:r>
            <a:r>
              <a:rPr lang="en-GB" sz="2000" b="1" dirty="0" smtClean="0">
                <a:solidFill>
                  <a:srgbClr val="0000FF"/>
                </a:solidFill>
              </a:rPr>
              <a:t>,  but still very good).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At the top end,  modern sets offer a vast array of additional features,  at a price.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You </a:t>
            </a:r>
            <a:r>
              <a:rPr lang="en-GB" sz="2000" b="1" u="sng" dirty="0" smtClean="0">
                <a:solidFill>
                  <a:srgbClr val="0000FF"/>
                </a:solidFill>
              </a:rPr>
              <a:t>personally</a:t>
            </a:r>
            <a:r>
              <a:rPr lang="en-GB" sz="2000" b="1" dirty="0" smtClean="0">
                <a:solidFill>
                  <a:srgbClr val="0000FF"/>
                </a:solidFill>
              </a:rPr>
              <a:t> will need an Operating Licence,  for which you will need the appropriate certificate.</a:t>
            </a:r>
          </a:p>
          <a:p>
            <a:pPr lvl="1"/>
            <a:endParaRPr lang="en-GB" sz="10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Many sailing clubs offer courses for this qualification,  or the RYA do an online course   -  but you still then need to do the examination.</a:t>
            </a:r>
          </a:p>
          <a:p>
            <a:pPr lvl="1"/>
            <a:endParaRPr lang="en-GB" sz="1000" b="1" dirty="0" smtClean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You also need a separate licence for </a:t>
            </a:r>
            <a:r>
              <a:rPr lang="en-GB" sz="2000" b="1" u="sng" dirty="0" smtClean="0">
                <a:solidFill>
                  <a:srgbClr val="0000FF"/>
                </a:solidFill>
              </a:rPr>
              <a:t>the set itself </a:t>
            </a:r>
            <a:r>
              <a:rPr lang="en-GB" sz="2000" b="1" dirty="0" smtClean="0">
                <a:solidFill>
                  <a:srgbClr val="0000FF"/>
                </a:solidFill>
              </a:rPr>
              <a:t>(Ship Portable Radio Licence);   free if you apply online.</a:t>
            </a:r>
            <a:endParaRPr lang="en-GB" sz="2000" b="1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Communications,  &amp; 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73946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en-GB" sz="2800" b="1" dirty="0" smtClean="0">
                <a:solidFill>
                  <a:srgbClr val="0000FF"/>
                </a:solidFill>
              </a:rPr>
              <a:t>By far the best </a:t>
            </a:r>
            <a:r>
              <a:rPr lang="en-GB" sz="2800" b="1" u="sng" dirty="0" smtClean="0">
                <a:solidFill>
                  <a:srgbClr val="0000FF"/>
                </a:solidFill>
              </a:rPr>
              <a:t>2-way</a:t>
            </a:r>
            <a:r>
              <a:rPr lang="en-GB" sz="2800" b="1" dirty="0" smtClean="0">
                <a:solidFill>
                  <a:srgbClr val="0000FF"/>
                </a:solidFill>
              </a:rPr>
              <a:t> </a:t>
            </a:r>
            <a:r>
              <a:rPr lang="en-GB" sz="2800" b="1" u="sng" dirty="0" smtClean="0">
                <a:solidFill>
                  <a:srgbClr val="0000FF"/>
                </a:solidFill>
              </a:rPr>
              <a:t>short range</a:t>
            </a:r>
            <a:r>
              <a:rPr lang="en-GB" sz="2800" b="1" dirty="0" smtClean="0">
                <a:solidFill>
                  <a:srgbClr val="0000FF"/>
                </a:solidFill>
              </a:rPr>
              <a:t> </a:t>
            </a:r>
            <a:r>
              <a:rPr lang="en-GB" sz="2800" b="1" u="sng" dirty="0" smtClean="0">
                <a:solidFill>
                  <a:srgbClr val="0000FF"/>
                </a:solidFill>
              </a:rPr>
              <a:t>communications</a:t>
            </a:r>
            <a:r>
              <a:rPr lang="en-GB" sz="2800" b="1" dirty="0" smtClean="0">
                <a:solidFill>
                  <a:srgbClr val="0000FF"/>
                </a:solidFill>
              </a:rPr>
              <a:t> system is a hand-held marine VHF.</a:t>
            </a:r>
          </a:p>
          <a:p>
            <a:pPr lvl="1"/>
            <a:endParaRPr lang="en-GB" sz="2000" b="1" dirty="0" smtClean="0">
              <a:solidFill>
                <a:srgbClr val="0000FF"/>
              </a:solidFill>
            </a:endParaRPr>
          </a:p>
          <a:p>
            <a:r>
              <a:rPr lang="en-GB" sz="2400" b="1" dirty="0" smtClean="0">
                <a:solidFill>
                  <a:srgbClr val="0000FF"/>
                </a:solidFill>
              </a:rPr>
              <a:t>Can be used for distress communications,  but also for much else.</a:t>
            </a: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Port Control:    Information on shipping movements</a:t>
            </a:r>
          </a:p>
          <a:p>
            <a:pPr lvl="1"/>
            <a:r>
              <a:rPr lang="en-GB" sz="2000" b="1" dirty="0">
                <a:solidFill>
                  <a:srgbClr val="0000FF"/>
                </a:solidFill>
              </a:rPr>
              <a:t>Port </a:t>
            </a:r>
            <a:r>
              <a:rPr lang="en-GB" sz="2000" b="1" dirty="0" smtClean="0">
                <a:solidFill>
                  <a:srgbClr val="0000FF"/>
                </a:solidFill>
              </a:rPr>
              <a:t>Control and Coastguard:   Navigational warnings</a:t>
            </a:r>
          </a:p>
          <a:p>
            <a:pPr lvl="1"/>
            <a:r>
              <a:rPr lang="en-GB" sz="2000" b="1" dirty="0">
                <a:solidFill>
                  <a:srgbClr val="0000FF"/>
                </a:solidFill>
              </a:rPr>
              <a:t>Port Control and Coastguard: </a:t>
            </a:r>
            <a:r>
              <a:rPr lang="en-GB" sz="2000" b="1" dirty="0" smtClean="0">
                <a:solidFill>
                  <a:srgbClr val="0000FF"/>
                </a:solidFill>
              </a:rPr>
              <a:t>  Weather forecasts</a:t>
            </a: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Liaison with Coastguard / harbours / (marinas)</a:t>
            </a: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Liaison with sailing club / escort boats / other dinghies in fleet</a:t>
            </a: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Etc.,  etc.</a:t>
            </a: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The standard means of short-range communication (up to a few miles between dinghies,  up to 25 miles between boat and Coastguard)</a:t>
            </a:r>
          </a:p>
          <a:p>
            <a:pPr lvl="1"/>
            <a:endParaRPr lang="en-GB" sz="900" b="1" dirty="0" smtClean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5373216"/>
            <a:ext cx="7776864" cy="936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12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Communications,  &amp; 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en-GB" sz="2400" b="1" dirty="0" smtClean="0">
                <a:solidFill>
                  <a:srgbClr val="0000FF"/>
                </a:solidFill>
              </a:rPr>
              <a:t>By far the best </a:t>
            </a:r>
            <a:r>
              <a:rPr lang="en-GB" sz="2400" b="1" u="sng" dirty="0" smtClean="0">
                <a:solidFill>
                  <a:srgbClr val="0000FF"/>
                </a:solidFill>
              </a:rPr>
              <a:t>(one-way)</a:t>
            </a:r>
            <a:r>
              <a:rPr lang="en-GB" sz="2400" b="1" dirty="0" smtClean="0">
                <a:solidFill>
                  <a:srgbClr val="0000FF"/>
                </a:solidFill>
              </a:rPr>
              <a:t> </a:t>
            </a:r>
            <a:r>
              <a:rPr lang="en-GB" sz="2400" b="1" u="sng" dirty="0" smtClean="0">
                <a:solidFill>
                  <a:srgbClr val="0000FF"/>
                </a:solidFill>
              </a:rPr>
              <a:t>long-distance</a:t>
            </a:r>
            <a:r>
              <a:rPr lang="en-GB" sz="2400" b="1" dirty="0" smtClean="0">
                <a:solidFill>
                  <a:srgbClr val="0000FF"/>
                </a:solidFill>
              </a:rPr>
              <a:t> </a:t>
            </a:r>
            <a:r>
              <a:rPr lang="en-GB" sz="2400" b="1" u="sng" dirty="0" smtClean="0">
                <a:solidFill>
                  <a:srgbClr val="0000FF"/>
                </a:solidFill>
              </a:rPr>
              <a:t>distress alert </a:t>
            </a:r>
            <a:r>
              <a:rPr lang="en-GB" sz="2400" b="1" dirty="0" smtClean="0">
                <a:solidFill>
                  <a:srgbClr val="0000FF"/>
                </a:solidFill>
              </a:rPr>
              <a:t>system is a Personal Locator Beacon (PLB) or an Electronic Position Indicating Radio Beacon (EPIRB).</a:t>
            </a:r>
          </a:p>
          <a:p>
            <a:endParaRPr lang="en-GB" sz="2400" b="1" dirty="0">
              <a:solidFill>
                <a:srgbClr val="0000FF"/>
              </a:solidFill>
            </a:endParaRPr>
          </a:p>
          <a:p>
            <a:pPr lvl="1"/>
            <a:r>
              <a:rPr lang="en-GB" sz="1700" b="1" dirty="0" smtClean="0">
                <a:solidFill>
                  <a:srgbClr val="0000FF"/>
                </a:solidFill>
              </a:rPr>
              <a:t>PLBs are specifically designed to be worn on the person.   EPIRBS are designed to be carried aboard the boat.</a:t>
            </a:r>
          </a:p>
          <a:p>
            <a:pPr lvl="1"/>
            <a:endParaRPr lang="en-GB" sz="1700" b="1" dirty="0">
              <a:solidFill>
                <a:srgbClr val="0000FF"/>
              </a:solidFill>
            </a:endParaRPr>
          </a:p>
          <a:p>
            <a:pPr lvl="1"/>
            <a:r>
              <a:rPr lang="en-GB" sz="1700" b="1" dirty="0" smtClean="0">
                <a:solidFill>
                  <a:srgbClr val="0000FF"/>
                </a:solidFill>
              </a:rPr>
              <a:t>This is one-way only.   Once activated it broadcasts a continual distress signal for at least 24 hours (for a PLB,  48 hours for an EPIRB) to a satellite,  which is then forwarded to the appropriate rescue co-ordination centre.</a:t>
            </a:r>
          </a:p>
          <a:p>
            <a:pPr lvl="1"/>
            <a:endParaRPr lang="en-GB" sz="1700" b="1" dirty="0">
              <a:solidFill>
                <a:srgbClr val="0000FF"/>
              </a:solidFill>
            </a:endParaRPr>
          </a:p>
          <a:p>
            <a:pPr lvl="1"/>
            <a:r>
              <a:rPr lang="en-GB" sz="1700" b="1" dirty="0" smtClean="0">
                <a:solidFill>
                  <a:srgbClr val="0000FF"/>
                </a:solidFill>
              </a:rPr>
              <a:t>It can take much longer to alert the authorities than calling the Coastguard direct on VHF,  up to 2 hours </a:t>
            </a:r>
            <a:r>
              <a:rPr lang="en-GB" sz="1700" b="1" dirty="0" smtClean="0"/>
              <a:t>(because it may have to wait for a satellite)</a:t>
            </a:r>
            <a:r>
              <a:rPr lang="en-GB" sz="1700" b="1" dirty="0" smtClean="0">
                <a:solidFill>
                  <a:srgbClr val="0000FF"/>
                </a:solidFill>
              </a:rPr>
              <a:t>,  but there is a </a:t>
            </a:r>
            <a:r>
              <a:rPr lang="en-GB" sz="1700" b="1" u="sng" dirty="0" smtClean="0">
                <a:solidFill>
                  <a:srgbClr val="0000FF"/>
                </a:solidFill>
              </a:rPr>
              <a:t>guarantee</a:t>
            </a:r>
            <a:r>
              <a:rPr lang="en-GB" sz="1700" b="1" dirty="0" smtClean="0">
                <a:solidFill>
                  <a:srgbClr val="0000FF"/>
                </a:solidFill>
              </a:rPr>
              <a:t> that the signal </a:t>
            </a:r>
            <a:r>
              <a:rPr lang="en-GB" sz="1700" b="1" u="sng" dirty="0" smtClean="0">
                <a:solidFill>
                  <a:srgbClr val="0000FF"/>
                </a:solidFill>
              </a:rPr>
              <a:t>will</a:t>
            </a:r>
            <a:r>
              <a:rPr lang="en-GB" sz="1700" b="1" dirty="0" smtClean="0">
                <a:solidFill>
                  <a:srgbClr val="0000FF"/>
                </a:solidFill>
              </a:rPr>
              <a:t> get through and that a rescue </a:t>
            </a:r>
            <a:r>
              <a:rPr lang="en-GB" sz="1700" b="1" u="sng" dirty="0" smtClean="0">
                <a:solidFill>
                  <a:srgbClr val="0000FF"/>
                </a:solidFill>
              </a:rPr>
              <a:t>will</a:t>
            </a:r>
            <a:r>
              <a:rPr lang="en-GB" sz="1700" b="1" dirty="0" smtClean="0">
                <a:solidFill>
                  <a:srgbClr val="0000FF"/>
                </a:solidFill>
              </a:rPr>
              <a:t> be triggered.</a:t>
            </a:r>
          </a:p>
          <a:p>
            <a:pPr lvl="1"/>
            <a:endParaRPr lang="en-GB" sz="1700" b="1" dirty="0">
              <a:solidFill>
                <a:srgbClr val="0000FF"/>
              </a:solidFill>
            </a:endParaRPr>
          </a:p>
          <a:p>
            <a:pPr lvl="1"/>
            <a:r>
              <a:rPr lang="en-GB" sz="1700" b="1" dirty="0" smtClean="0">
                <a:solidFill>
                  <a:srgbClr val="0000FF"/>
                </a:solidFill>
              </a:rPr>
              <a:t>An excellent back-up if you are out of range of VHF (unlikely in a dinghy),  or in a VHF black-spot (which is entirely possible)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Communications,  &amp; 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9809671"/>
              </p:ext>
            </p:extLst>
          </p:nvPr>
        </p:nvGraphicFramePr>
        <p:xfrm>
          <a:off x="395536" y="980728"/>
          <a:ext cx="8136904" cy="5579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452"/>
                <a:gridCol w="4068452"/>
              </a:tblGrid>
              <a:tr h="754735">
                <a:tc>
                  <a:txBody>
                    <a:bodyPr/>
                    <a:lstStyle/>
                    <a:p>
                      <a:pPr algn="ctr"/>
                      <a:r>
                        <a:rPr lang="en-GB" sz="3200" u="sng" dirty="0" smtClean="0">
                          <a:solidFill>
                            <a:schemeClr val="tx1"/>
                          </a:solidFill>
                        </a:rPr>
                        <a:t>VHF</a:t>
                      </a:r>
                      <a:endParaRPr lang="en-GB" sz="32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u="sng" dirty="0" smtClean="0">
                          <a:solidFill>
                            <a:schemeClr val="tx1"/>
                          </a:solidFill>
                        </a:rPr>
                        <a:t>PLB / EPIRB</a:t>
                      </a:r>
                      <a:endParaRPr lang="en-GB" sz="32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425">
                <a:tc>
                  <a:txBody>
                    <a:bodyPr/>
                    <a:lstStyle/>
                    <a:p>
                      <a:pPr algn="ctr"/>
                      <a:endParaRPr lang="en-GB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Two way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One way</a:t>
                      </a:r>
                    </a:p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4735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Short range</a:t>
                      </a:r>
                    </a:p>
                    <a:p>
                      <a:pPr algn="ctr"/>
                      <a:r>
                        <a:rPr lang="en-GB" sz="2400" b="1" dirty="0" smtClean="0"/>
                        <a:t>(Up to about 25 miles)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Long distance</a:t>
                      </a:r>
                    </a:p>
                    <a:p>
                      <a:pPr algn="ctr"/>
                      <a:r>
                        <a:rPr lang="en-GB" sz="2400" b="1" dirty="0" smtClean="0"/>
                        <a:t>(World wide)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4735">
                <a:tc>
                  <a:txBody>
                    <a:bodyPr/>
                    <a:lstStyle/>
                    <a:p>
                      <a:pPr algn="ctr"/>
                      <a:endParaRPr lang="en-GB" sz="1200" b="1" dirty="0" smtClean="0"/>
                    </a:p>
                    <a:p>
                      <a:pPr algn="ctr"/>
                      <a:r>
                        <a:rPr lang="en-GB" sz="2400" b="1" dirty="0" smtClean="0"/>
                        <a:t>All communications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 smtClean="0"/>
                    </a:p>
                    <a:p>
                      <a:pPr algn="ctr"/>
                      <a:r>
                        <a:rPr lang="en-GB" sz="2400" b="1" dirty="0" smtClean="0"/>
                        <a:t>Distress only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4735">
                <a:tc>
                  <a:txBody>
                    <a:bodyPr/>
                    <a:lstStyle/>
                    <a:p>
                      <a:pPr algn="ctr"/>
                      <a:endParaRPr lang="en-GB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Will </a:t>
                      </a:r>
                      <a:r>
                        <a:rPr lang="en-GB" sz="2400" b="1" u="sng" dirty="0" smtClean="0">
                          <a:solidFill>
                            <a:schemeClr val="tx1"/>
                          </a:solidFill>
                        </a:rPr>
                        <a:t>probably</a:t>
                      </a:r>
                      <a:r>
                        <a:rPr lang="en-GB" sz="2400" b="1" u="none" dirty="0" smtClean="0">
                          <a:solidFill>
                            <a:schemeClr val="tx1"/>
                          </a:solidFill>
                        </a:rPr>
                        <a:t> be picked up</a:t>
                      </a:r>
                      <a:endParaRPr lang="en-GB" sz="2400" b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1" u="sng" dirty="0" smtClean="0"/>
                    </a:p>
                    <a:p>
                      <a:pPr algn="ctr"/>
                      <a:r>
                        <a:rPr lang="en-GB" sz="2400" b="1" u="sng" dirty="0" smtClean="0"/>
                        <a:t>Will definitely</a:t>
                      </a:r>
                      <a:r>
                        <a:rPr lang="en-GB" sz="2400" b="1" dirty="0" smtClean="0"/>
                        <a:t> be picked up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4735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Immediate response,  </a:t>
                      </a:r>
                    </a:p>
                    <a:p>
                      <a:pPr algn="ctr"/>
                      <a:r>
                        <a:rPr lang="en-GB" sz="2400" b="1" dirty="0" smtClean="0"/>
                        <a:t>provided it is picked up at all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Can take up to 2 hours </a:t>
                      </a:r>
                    </a:p>
                    <a:p>
                      <a:pPr algn="ctr"/>
                      <a:r>
                        <a:rPr lang="en-GB" sz="2400" b="1" dirty="0" smtClean="0"/>
                        <a:t>to raise the alert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4735">
                <a:tc>
                  <a:txBody>
                    <a:bodyPr/>
                    <a:lstStyle/>
                    <a:p>
                      <a:pPr algn="ctr"/>
                      <a:endParaRPr lang="en-GB" sz="800" b="1" dirty="0" smtClean="0"/>
                    </a:p>
                    <a:p>
                      <a:pPr algn="ctr"/>
                      <a:r>
                        <a:rPr lang="en-GB" sz="2400" b="1" dirty="0" smtClean="0"/>
                        <a:t>Alerts all vessels within range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 smtClean="0"/>
                    </a:p>
                    <a:p>
                      <a:pPr algn="ctr"/>
                      <a:r>
                        <a:rPr lang="en-GB" sz="2400" b="1" dirty="0" smtClean="0"/>
                        <a:t>Alerts rescue authority only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27584" y="140348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Immediate,  but not guaranteed 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1415059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Guaranteed,  but not immediate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Communications,  &amp; 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661248"/>
          </a:xfrm>
        </p:spPr>
        <p:txBody>
          <a:bodyPr>
            <a:normAutofit fontScale="85000" lnSpcReduction="20000"/>
          </a:bodyPr>
          <a:lstStyle/>
          <a:p>
            <a:r>
              <a:rPr lang="en-GB" sz="2400" b="1" dirty="0" smtClean="0">
                <a:solidFill>
                  <a:srgbClr val="0000FF"/>
                </a:solidFill>
              </a:rPr>
              <a:t>The RYA SAFE-TRX system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A </a:t>
            </a:r>
            <a:r>
              <a:rPr lang="en-GB" sz="2000" b="1" dirty="0" err="1" smtClean="0">
                <a:solidFill>
                  <a:srgbClr val="0000FF"/>
                </a:solidFill>
              </a:rPr>
              <a:t>smartphone</a:t>
            </a:r>
            <a:r>
              <a:rPr lang="en-GB" sz="2000" b="1" dirty="0" smtClean="0">
                <a:solidFill>
                  <a:srgbClr val="0000FF"/>
                </a:solidFill>
              </a:rPr>
              <a:t> app which monitors </a:t>
            </a:r>
            <a:r>
              <a:rPr lang="en-GB" sz="2000" b="1" dirty="0">
                <a:solidFill>
                  <a:srgbClr val="0000FF"/>
                </a:solidFill>
              </a:rPr>
              <a:t>your boat journeys and alerts designated emergency contacts should you fail to arrive on time.</a:t>
            </a:r>
            <a:r>
              <a:rPr lang="en-GB" sz="2000" b="1" dirty="0" smtClean="0">
                <a:solidFill>
                  <a:srgbClr val="0000FF"/>
                </a:solidFill>
              </a:rPr>
              <a:t> 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Runs your phone’s GPS continuously,  so potentially very heavy battery drain …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… so you may need a backup power source or a means of recharging battery onboard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Designed for small boat users,  and particularly for those who don’t carry VHF and PLB/EPIRB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Of limited use (perhaps no use) in areas of poor phone signal.</a:t>
            </a:r>
          </a:p>
          <a:p>
            <a:pPr lvl="2"/>
            <a:r>
              <a:rPr lang="en-GB" sz="1900" b="1" dirty="0" smtClean="0"/>
              <a:t>Potential for false alerts if you had signal when you set off but none on arrival.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Phone needs to be in waterproof case at all times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Free to download,  and free to use.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  <a:hlinkClick r:id="rId2"/>
              </a:rPr>
              <a:t>https://www.rya.org.uk/knowledge-advice/safe-boating/keep-in-touch/Pages/safetrx.aspx</a:t>
            </a:r>
            <a:r>
              <a:rPr lang="en-GB" sz="2000" b="1" dirty="0" smtClean="0">
                <a:solidFill>
                  <a:srgbClr val="0000FF"/>
                </a:solidFill>
              </a:rPr>
              <a:t> </a:t>
            </a:r>
          </a:p>
          <a:p>
            <a:endParaRPr lang="en-GB" sz="2400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18508048">
            <a:off x="2978942" y="3664423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NB.   Second-best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Communications,  &amp; 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24536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solidFill>
                  <a:srgbClr val="0000FF"/>
                </a:solidFill>
              </a:rPr>
              <a:t>Very much the poor relation;  a mobile phone</a:t>
            </a:r>
          </a:p>
          <a:p>
            <a:pPr lvl="1"/>
            <a:endParaRPr lang="en-GB" sz="1600" b="1" dirty="0">
              <a:solidFill>
                <a:srgbClr val="0000FF"/>
              </a:solidFill>
            </a:endParaRPr>
          </a:p>
          <a:p>
            <a:pPr lvl="1"/>
            <a:r>
              <a:rPr lang="en-GB" sz="1800" b="1" dirty="0" smtClean="0">
                <a:solidFill>
                  <a:srgbClr val="0000FF"/>
                </a:solidFill>
              </a:rPr>
              <a:t>Absolutely must either be a waterproof model (which is a very rare beast,  although they do exist) or be kept at all times in a waterproof case  -  even when in use.</a:t>
            </a:r>
          </a:p>
          <a:p>
            <a:pPr lvl="1"/>
            <a:endParaRPr lang="en-GB" sz="1800" b="1" dirty="0">
              <a:solidFill>
                <a:srgbClr val="0000FF"/>
              </a:solidFill>
            </a:endParaRPr>
          </a:p>
          <a:p>
            <a:pPr lvl="1"/>
            <a:r>
              <a:rPr lang="en-GB" sz="1800" b="1" dirty="0" smtClean="0">
                <a:solidFill>
                  <a:srgbClr val="0000FF"/>
                </a:solidFill>
              </a:rPr>
              <a:t>Mobile phones drown very rapidly when immersed !!!</a:t>
            </a:r>
          </a:p>
          <a:p>
            <a:pPr lvl="1"/>
            <a:endParaRPr lang="en-GB" sz="1800" b="1" dirty="0">
              <a:solidFill>
                <a:srgbClr val="0000FF"/>
              </a:solidFill>
            </a:endParaRPr>
          </a:p>
          <a:p>
            <a:pPr lvl="1"/>
            <a:r>
              <a:rPr lang="en-GB" sz="1800" b="1" dirty="0" smtClean="0">
                <a:solidFill>
                  <a:srgbClr val="0000FF"/>
                </a:solidFill>
              </a:rPr>
              <a:t>Conversations are intrinsically private  -  so other boat owners in your immediate area who may be in a position to assist don’t get to know that you are in trouble.</a:t>
            </a:r>
          </a:p>
          <a:p>
            <a:pPr lvl="1"/>
            <a:endParaRPr lang="en-GB" sz="1800" b="1" dirty="0">
              <a:solidFill>
                <a:srgbClr val="0000FF"/>
              </a:solidFill>
            </a:endParaRPr>
          </a:p>
          <a:p>
            <a:pPr lvl="1"/>
            <a:r>
              <a:rPr lang="en-GB" sz="1800" b="1" dirty="0" smtClean="0">
                <a:solidFill>
                  <a:srgbClr val="0000FF"/>
                </a:solidFill>
              </a:rPr>
              <a:t>Signal coverage of coastal areas has improved in recent years,  but it is still patchy.</a:t>
            </a:r>
          </a:p>
          <a:p>
            <a:endParaRPr lang="en-GB" sz="2800" b="1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1988840"/>
            <a:ext cx="7560840" cy="1800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Communications,  &amp; 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824536"/>
          </a:xfrm>
        </p:spPr>
        <p:txBody>
          <a:bodyPr>
            <a:normAutofit fontScale="92500" lnSpcReduction="10000"/>
          </a:bodyPr>
          <a:lstStyle/>
          <a:p>
            <a:r>
              <a:rPr lang="en-GB" sz="2400" b="1" dirty="0" smtClean="0">
                <a:solidFill>
                  <a:srgbClr val="0000FF"/>
                </a:solidFill>
              </a:rPr>
              <a:t>The “Final Mile”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When rescue asset is in sight,  to enable them to find you.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By Day:</a:t>
            </a:r>
          </a:p>
          <a:p>
            <a:pPr lvl="2"/>
            <a:r>
              <a:rPr lang="en-GB" sz="1700" b="1" dirty="0" smtClean="0">
                <a:solidFill>
                  <a:srgbClr val="0000FF"/>
                </a:solidFill>
              </a:rPr>
              <a:t>Liaise by radio,  give them a bearing (if you have a compass),  and make a visual signal  -    </a:t>
            </a:r>
          </a:p>
          <a:p>
            <a:pPr lvl="3"/>
            <a:endParaRPr lang="en-GB" sz="1600" b="1" dirty="0" smtClean="0">
              <a:solidFill>
                <a:srgbClr val="0000FF"/>
              </a:solidFill>
            </a:endParaRPr>
          </a:p>
          <a:p>
            <a:pPr lvl="3"/>
            <a:r>
              <a:rPr lang="en-GB" sz="1700" b="1" dirty="0">
                <a:solidFill>
                  <a:srgbClr val="0000FF"/>
                </a:solidFill>
              </a:rPr>
              <a:t>Orange smoke flare</a:t>
            </a:r>
          </a:p>
          <a:p>
            <a:pPr lvl="3"/>
            <a:endParaRPr lang="en-GB" sz="1700" b="1" dirty="0">
              <a:solidFill>
                <a:srgbClr val="0000FF"/>
              </a:solidFill>
            </a:endParaRPr>
          </a:p>
          <a:p>
            <a:pPr lvl="3"/>
            <a:r>
              <a:rPr lang="en-GB" sz="1700" b="1" dirty="0">
                <a:solidFill>
                  <a:srgbClr val="0000FF"/>
                </a:solidFill>
              </a:rPr>
              <a:t>Hand-held red flare</a:t>
            </a:r>
          </a:p>
          <a:p>
            <a:pPr lvl="3"/>
            <a:endParaRPr lang="en-GB" sz="1700" b="1" dirty="0">
              <a:solidFill>
                <a:srgbClr val="0000FF"/>
              </a:solidFill>
            </a:endParaRPr>
          </a:p>
          <a:p>
            <a:pPr lvl="3"/>
            <a:r>
              <a:rPr lang="en-GB" sz="1700" b="1" dirty="0">
                <a:solidFill>
                  <a:srgbClr val="0000FF"/>
                </a:solidFill>
              </a:rPr>
              <a:t>High intensity LED safety “flare”,   such as ODEO,  or (very much </a:t>
            </a:r>
            <a:r>
              <a:rPr lang="en-GB" sz="1700" b="1" u="sng" dirty="0">
                <a:solidFill>
                  <a:srgbClr val="0000FF"/>
                </a:solidFill>
              </a:rPr>
              <a:t>perhaps)</a:t>
            </a:r>
            <a:r>
              <a:rPr lang="en-GB" sz="1700" b="1" dirty="0">
                <a:solidFill>
                  <a:srgbClr val="0000FF"/>
                </a:solidFill>
              </a:rPr>
              <a:t> cheaper non-marine alternatives </a:t>
            </a:r>
          </a:p>
          <a:p>
            <a:pPr lvl="3"/>
            <a:endParaRPr lang="en-GB" sz="1700" b="1" dirty="0">
              <a:solidFill>
                <a:srgbClr val="0000FF"/>
              </a:solidFill>
            </a:endParaRPr>
          </a:p>
          <a:p>
            <a:pPr lvl="3"/>
            <a:r>
              <a:rPr lang="en-GB" sz="1700" b="1" dirty="0">
                <a:solidFill>
                  <a:srgbClr val="0000FF"/>
                </a:solidFill>
              </a:rPr>
              <a:t>Wave oar or paddle in the air  (you will normally have one or other available).</a:t>
            </a:r>
          </a:p>
        </p:txBody>
      </p:sp>
      <p:pic>
        <p:nvPicPr>
          <p:cNvPr id="1026" name="Picture 2" descr="Image result for ODE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8" r="22222"/>
          <a:stretch/>
        </p:blipFill>
        <p:spPr bwMode="auto">
          <a:xfrm>
            <a:off x="251520" y="3861048"/>
            <a:ext cx="1291473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ODE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5" b="14947"/>
          <a:stretch/>
        </p:blipFill>
        <p:spPr bwMode="auto">
          <a:xfrm>
            <a:off x="6740548" y="3645024"/>
            <a:ext cx="1448468" cy="104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Communications,  &amp; 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824536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solidFill>
                  <a:srgbClr val="0000FF"/>
                </a:solidFill>
              </a:rPr>
              <a:t>The “Final Mile”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When rescue asset is in sight,  to enable them to find you.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By Night:</a:t>
            </a:r>
          </a:p>
          <a:p>
            <a:pPr lvl="2"/>
            <a:r>
              <a:rPr lang="en-GB" sz="1600" b="1" dirty="0" smtClean="0">
                <a:solidFill>
                  <a:srgbClr val="0000FF"/>
                </a:solidFill>
              </a:rPr>
              <a:t>Liaise by radio,  give them a bearing (if you have a compass),  and make a visual signal  -    </a:t>
            </a:r>
          </a:p>
          <a:p>
            <a:pPr lvl="3"/>
            <a:endParaRPr lang="en-GB" sz="1600" b="1" dirty="0" smtClean="0">
              <a:solidFill>
                <a:srgbClr val="0000FF"/>
              </a:solidFill>
            </a:endParaRPr>
          </a:p>
          <a:p>
            <a:pPr lvl="3"/>
            <a:r>
              <a:rPr lang="en-GB" sz="1600" b="1" dirty="0" smtClean="0">
                <a:solidFill>
                  <a:srgbClr val="0000FF"/>
                </a:solidFill>
              </a:rPr>
              <a:t>Hand-held red flare</a:t>
            </a:r>
          </a:p>
          <a:p>
            <a:pPr lvl="3"/>
            <a:endParaRPr lang="en-GB" sz="1600" b="1" dirty="0">
              <a:solidFill>
                <a:srgbClr val="0000FF"/>
              </a:solidFill>
            </a:endParaRPr>
          </a:p>
          <a:p>
            <a:pPr lvl="3"/>
            <a:r>
              <a:rPr lang="en-GB" sz="1600" b="1" dirty="0" smtClean="0">
                <a:solidFill>
                  <a:srgbClr val="0000FF"/>
                </a:solidFill>
              </a:rPr>
              <a:t>High intensity LED safety “flare”,   such as ODEO,  or (very much perhaps) cheaper non-marine alternatives </a:t>
            </a:r>
          </a:p>
          <a:p>
            <a:pPr lvl="3"/>
            <a:endParaRPr lang="en-GB" sz="1600" b="1" dirty="0">
              <a:solidFill>
                <a:srgbClr val="0000FF"/>
              </a:solidFill>
            </a:endParaRPr>
          </a:p>
          <a:p>
            <a:pPr lvl="3"/>
            <a:r>
              <a:rPr lang="en-GB" sz="1600" b="1" dirty="0" smtClean="0">
                <a:solidFill>
                  <a:srgbClr val="0000FF"/>
                </a:solidFill>
              </a:rPr>
              <a:t>Powerful torch</a:t>
            </a:r>
            <a:endParaRPr lang="en-GB" sz="1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Communications,  &amp; Distress Signals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824536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solidFill>
                  <a:srgbClr val="0000FF"/>
                </a:solidFill>
              </a:rPr>
              <a:t>The “Final Mile”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When rescue asset is in sight,  to enable them to find you.</a:t>
            </a:r>
          </a:p>
          <a:p>
            <a:pPr lvl="1"/>
            <a:endParaRPr lang="en-GB" sz="2000" b="1" dirty="0">
              <a:solidFill>
                <a:srgbClr val="0000FF"/>
              </a:solidFill>
            </a:endParaRPr>
          </a:p>
          <a:p>
            <a:pPr lvl="1"/>
            <a:r>
              <a:rPr lang="en-GB" sz="2000" b="1" dirty="0" smtClean="0">
                <a:solidFill>
                  <a:srgbClr val="0000FF"/>
                </a:solidFill>
              </a:rPr>
              <a:t>If you are MOB and separated from boat:</a:t>
            </a:r>
          </a:p>
          <a:p>
            <a:pPr lvl="2"/>
            <a:r>
              <a:rPr lang="en-GB" sz="1600" b="1" dirty="0" smtClean="0">
                <a:solidFill>
                  <a:srgbClr val="0000FF"/>
                </a:solidFill>
              </a:rPr>
              <a:t>Liaise by radio;   an excellent reason for wearing it on your person!  </a:t>
            </a:r>
          </a:p>
          <a:p>
            <a:pPr lvl="2"/>
            <a:endParaRPr lang="en-GB" sz="1600" b="1" dirty="0" smtClean="0">
              <a:solidFill>
                <a:srgbClr val="0000FF"/>
              </a:solidFill>
            </a:endParaRPr>
          </a:p>
          <a:p>
            <a:pPr lvl="2"/>
            <a:r>
              <a:rPr lang="en-GB" sz="1600" b="1" dirty="0" smtClean="0">
                <a:solidFill>
                  <a:srgbClr val="0000FF"/>
                </a:solidFill>
              </a:rPr>
              <a:t>Wave an arm as near vertical as possible</a:t>
            </a:r>
            <a:endParaRPr lang="en-GB" sz="1600" b="1" dirty="0">
              <a:solidFill>
                <a:srgbClr val="0000FF"/>
              </a:solidFill>
            </a:endParaRPr>
          </a:p>
          <a:p>
            <a:pPr lvl="2"/>
            <a:endParaRPr lang="en-GB" sz="1600" b="1" dirty="0" smtClean="0">
              <a:solidFill>
                <a:srgbClr val="0000FF"/>
              </a:solidFill>
            </a:endParaRPr>
          </a:p>
          <a:p>
            <a:pPr lvl="2"/>
            <a:r>
              <a:rPr lang="en-GB" sz="1600" b="1" dirty="0" smtClean="0">
                <a:solidFill>
                  <a:srgbClr val="0000FF"/>
                </a:solidFill>
              </a:rPr>
              <a:t>Light on your buoyancy device</a:t>
            </a:r>
          </a:p>
          <a:p>
            <a:pPr lvl="2"/>
            <a:endParaRPr lang="en-GB" sz="1600" b="1" dirty="0">
              <a:solidFill>
                <a:srgbClr val="0000FF"/>
              </a:solidFill>
            </a:endParaRPr>
          </a:p>
          <a:p>
            <a:pPr lvl="2"/>
            <a:r>
              <a:rPr lang="en-GB" sz="1600" b="1" dirty="0" smtClean="0">
                <a:solidFill>
                  <a:srgbClr val="0000FF"/>
                </a:solidFill>
              </a:rPr>
              <a:t>Personal day/night flare,  carried permanently on your person.</a:t>
            </a:r>
            <a:endParaRPr lang="en-GB" sz="16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900113" y="404813"/>
            <a:ext cx="7488237" cy="790575"/>
          </a:xfrm>
          <a:prstGeom prst="rect">
            <a:avLst/>
          </a:prstGeom>
          <a:solidFill>
            <a:srgbClr val="00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400" b="1">
                <a:solidFill>
                  <a:srgbClr val="FF3300"/>
                </a:solidFill>
              </a:rPr>
              <a:t>** Copyright  **</a:t>
            </a:r>
            <a:endParaRPr lang="en-US" sz="4400" b="1">
              <a:solidFill>
                <a:srgbClr val="FF3300"/>
              </a:solidFill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468313" y="1700213"/>
            <a:ext cx="8207375" cy="4385816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GB" b="1" dirty="0">
              <a:solidFill>
                <a:schemeClr val="bg1"/>
              </a:solidFill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Copyright Oliver L. Shaw,  </a:t>
            </a:r>
            <a:r>
              <a:rPr lang="en-GB" sz="3600" b="1" dirty="0" smtClean="0">
                <a:solidFill>
                  <a:schemeClr val="bg1"/>
                </a:solidFill>
              </a:rPr>
              <a:t>2019</a:t>
            </a:r>
            <a:endParaRPr lang="en-GB" sz="3600" b="1" dirty="0">
              <a:solidFill>
                <a:schemeClr val="bg1"/>
              </a:solidFill>
            </a:endParaRPr>
          </a:p>
          <a:p>
            <a:endParaRPr lang="en-GB" sz="3600" b="1" dirty="0">
              <a:solidFill>
                <a:schemeClr val="bg1"/>
              </a:solidFill>
            </a:endParaRPr>
          </a:p>
          <a:p>
            <a:pPr lvl="1"/>
            <a:r>
              <a:rPr lang="en-GB" b="1" dirty="0">
                <a:solidFill>
                  <a:schemeClr val="bg1"/>
                </a:solidFill>
              </a:rPr>
              <a:t>  All enquiries,  including requests for permission to copy,  to </a:t>
            </a:r>
          </a:p>
          <a:p>
            <a:pPr lvl="1"/>
            <a:r>
              <a:rPr lang="en-GB" b="1" dirty="0">
                <a:solidFill>
                  <a:schemeClr val="bg1"/>
                </a:solidFill>
              </a:rPr>
              <a:t>  the author,  Oliver L. Shaw,   at any of the following addresses: 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pPr lvl="2"/>
            <a:r>
              <a:rPr lang="en-GB" b="1" dirty="0">
                <a:solidFill>
                  <a:schemeClr val="bg1"/>
                </a:solidFill>
              </a:rPr>
              <a:t>71 </a:t>
            </a:r>
            <a:r>
              <a:rPr lang="en-GB" b="1" dirty="0" err="1">
                <a:solidFill>
                  <a:schemeClr val="bg1"/>
                </a:solidFill>
              </a:rPr>
              <a:t>Brodie</a:t>
            </a:r>
            <a:r>
              <a:rPr lang="en-GB" b="1" dirty="0">
                <a:solidFill>
                  <a:schemeClr val="bg1"/>
                </a:solidFill>
              </a:rPr>
              <a:t> Avenue,  </a:t>
            </a:r>
            <a:r>
              <a:rPr lang="en-GB" b="1" dirty="0" err="1">
                <a:solidFill>
                  <a:schemeClr val="bg1"/>
                </a:solidFill>
              </a:rPr>
              <a:t>Mossley</a:t>
            </a:r>
            <a:r>
              <a:rPr lang="en-GB" b="1" dirty="0">
                <a:solidFill>
                  <a:schemeClr val="bg1"/>
                </a:solidFill>
              </a:rPr>
              <a:t> Hill,  Liverpool,  L18 </a:t>
            </a:r>
            <a:r>
              <a:rPr lang="en-GB" b="1" dirty="0" smtClean="0">
                <a:solidFill>
                  <a:schemeClr val="bg1"/>
                </a:solidFill>
              </a:rPr>
              <a:t>4RE</a:t>
            </a:r>
            <a:endParaRPr lang="en-GB" b="1" dirty="0">
              <a:solidFill>
                <a:schemeClr val="bg1"/>
              </a:solidFill>
            </a:endParaRPr>
          </a:p>
          <a:p>
            <a:pPr lvl="2"/>
            <a:endParaRPr lang="en-GB" b="1" dirty="0">
              <a:solidFill>
                <a:schemeClr val="bg1"/>
              </a:solidFill>
            </a:endParaRPr>
          </a:p>
          <a:p>
            <a:pPr lvl="2"/>
            <a:r>
              <a:rPr lang="en-GB" b="1" dirty="0">
                <a:solidFill>
                  <a:schemeClr val="bg1"/>
                </a:solidFill>
              </a:rPr>
              <a:t>c/o Liverpool Sailing Club</a:t>
            </a:r>
          </a:p>
          <a:p>
            <a:pPr lvl="2"/>
            <a:endParaRPr lang="en-GB" b="1" dirty="0">
              <a:solidFill>
                <a:schemeClr val="bg1"/>
              </a:solidFill>
            </a:endParaRPr>
          </a:p>
          <a:p>
            <a:pPr lvl="2"/>
            <a:r>
              <a:rPr lang="en-GB" b="1" dirty="0">
                <a:solidFill>
                  <a:schemeClr val="bg1"/>
                </a:solidFill>
              </a:rPr>
              <a:t>c/o Mr T J Vogel,  The Chamber of Experts,  48 The Street,  </a:t>
            </a:r>
            <a:r>
              <a:rPr lang="en-GB" b="1" dirty="0" err="1">
                <a:solidFill>
                  <a:schemeClr val="bg1"/>
                </a:solidFill>
              </a:rPr>
              <a:t>Sporle</a:t>
            </a:r>
            <a:r>
              <a:rPr lang="en-GB" b="1" dirty="0">
                <a:solidFill>
                  <a:schemeClr val="bg1"/>
                </a:solidFill>
              </a:rPr>
              <a:t>,  </a:t>
            </a:r>
            <a:r>
              <a:rPr lang="en-GB" b="1" dirty="0" err="1">
                <a:solidFill>
                  <a:schemeClr val="bg1"/>
                </a:solidFill>
              </a:rPr>
              <a:t>Swaffham</a:t>
            </a:r>
            <a:r>
              <a:rPr lang="en-GB" b="1" dirty="0">
                <a:solidFill>
                  <a:schemeClr val="bg1"/>
                </a:solidFill>
              </a:rPr>
              <a:t>,  PE32 2DR.</a:t>
            </a:r>
            <a:endParaRPr lang="en-US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1518</Words>
  <Application>Microsoft Office PowerPoint</Application>
  <PresentationFormat>On-screen Show (4:3)</PresentationFormat>
  <Paragraphs>244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GP14 Cruiser Training Course</vt:lpstr>
      <vt:lpstr>Distress Signals</vt:lpstr>
      <vt:lpstr>Distress Signals</vt:lpstr>
      <vt:lpstr>Distress Signals</vt:lpstr>
      <vt:lpstr>Distress Signals</vt:lpstr>
      <vt:lpstr>Distress Signals</vt:lpstr>
      <vt:lpstr>Distress Signals</vt:lpstr>
      <vt:lpstr>Communications,  &amp; Distress Signals</vt:lpstr>
      <vt:lpstr>Communications,  &amp; Distress Signals</vt:lpstr>
      <vt:lpstr>Communications,  &amp; Distress Signals</vt:lpstr>
      <vt:lpstr>Communications,  &amp; Distress Signals</vt:lpstr>
      <vt:lpstr>Communications,  &amp; Distress Signals</vt:lpstr>
      <vt:lpstr>Communications,  &amp; Distress Signals</vt:lpstr>
      <vt:lpstr>Communications,  &amp; Distress Signals</vt:lpstr>
      <vt:lpstr>Communications,  &amp; Distress Signals</vt:lpstr>
      <vt:lpstr>Communications,  &amp; Distress Signals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GP14 Cruiser Training Weekend</dc:title>
  <dc:creator>Oliver Shaw</dc:creator>
  <cp:lastModifiedBy>Oliver</cp:lastModifiedBy>
  <cp:revision>377</cp:revision>
  <dcterms:created xsi:type="dcterms:W3CDTF">2019-03-24T19:35:17Z</dcterms:created>
  <dcterms:modified xsi:type="dcterms:W3CDTF">2020-03-11T17:10:49Z</dcterms:modified>
</cp:coreProperties>
</file>